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2" r:id="rId6"/>
    <p:sldId id="263" r:id="rId7"/>
    <p:sldId id="260" r:id="rId8"/>
    <p:sldId id="261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10/4/2023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t>10/4/2023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t>10/4/2023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t>10/4/2023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t>10/4/2023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t>10/4/2023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t>10/4/2023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t>10/4/2023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10/4/2023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t>10/4/2023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t>10/4/2023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10/4/2023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C14BFC2-F760-8C4F-9065-CBB55009B6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Stressz, Depresszió , Önbizalomhiány</a:t>
            </a:r>
            <a:r>
              <a:rPr lang="hu-HU"/>
              <a:t>, Szorongás </a:t>
            </a:r>
            <a:r>
              <a:rPr lang="hu-HU" dirty="0"/>
              <a:t>, miért is küzd ezekkel a legtöbb kamasz?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6650E48E-6FD9-CEAB-49A1-2178F3710A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Készítette: Szonda Léna, Rihó Csenge</a:t>
            </a:r>
          </a:p>
        </p:txBody>
      </p:sp>
    </p:spTree>
    <p:extLst>
      <p:ext uri="{BB962C8B-B14F-4D97-AF65-F5344CB8AC3E}">
        <p14:creationId xmlns:p14="http://schemas.microsoft.com/office/powerpoint/2010/main" val="888232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54E4468-7CF2-1C48-CC0D-B2E3A3712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Szomorúság vagy depresszió ?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8323AFF-DFB7-3E45-B4B8-CD8F340B72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86" y="-270711"/>
            <a:ext cx="9720073" cy="402336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hu-HU" dirty="0"/>
              <a:t>Motiválatlanság, lehangoltság, koncentrációs problémák, álmatlanság</a:t>
            </a:r>
          </a:p>
          <a:p>
            <a:pPr>
              <a:buFont typeface="Wingdings" pitchFamily="2" charset="2"/>
              <a:buChar char="Ø"/>
            </a:pPr>
            <a:endParaRPr lang="hu-HU" dirty="0"/>
          </a:p>
        </p:txBody>
      </p:sp>
      <p:graphicFrame>
        <p:nvGraphicFramePr>
          <p:cNvPr id="5" name="Táblázat 4">
            <a:extLst>
              <a:ext uri="{FF2B5EF4-FFF2-40B4-BE49-F238E27FC236}">
                <a16:creationId xmlns:a16="http://schemas.microsoft.com/office/drawing/2014/main" id="{ACD0E924-BEDC-B8C7-3F8F-DAB85D9906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1491205"/>
              </p:ext>
            </p:extLst>
          </p:nvPr>
        </p:nvGraphicFramePr>
        <p:xfrm>
          <a:off x="3166826" y="2141300"/>
          <a:ext cx="8062646" cy="42487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1323">
                  <a:extLst>
                    <a:ext uri="{9D8B030D-6E8A-4147-A177-3AD203B41FA5}">
                      <a16:colId xmlns:a16="http://schemas.microsoft.com/office/drawing/2014/main" val="748125103"/>
                    </a:ext>
                  </a:extLst>
                </a:gridCol>
                <a:gridCol w="4031323">
                  <a:extLst>
                    <a:ext uri="{9D8B030D-6E8A-4147-A177-3AD203B41FA5}">
                      <a16:colId xmlns:a16="http://schemas.microsoft.com/office/drawing/2014/main" val="951468619"/>
                    </a:ext>
                  </a:extLst>
                </a:gridCol>
              </a:tblGrid>
              <a:tr h="319404">
                <a:tc>
                  <a:txBody>
                    <a:bodyPr/>
                    <a:lstStyle/>
                    <a:p>
                      <a:r>
                        <a:rPr lang="hu-HU" dirty="0"/>
                        <a:t>Depresszió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/>
                        <a:t>Szomorúság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093791"/>
                  </a:ext>
                </a:extLst>
              </a:tr>
              <a:tr h="319404">
                <a:tc>
                  <a:txBody>
                    <a:bodyPr/>
                    <a:lstStyle/>
                    <a:p>
                      <a:r>
                        <a:rPr lang="hu-HU" dirty="0"/>
                        <a:t>Semmiből előtörő lehangoltság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/>
                        <a:t>Konkrét kiváltó  ok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857307"/>
                  </a:ext>
                </a:extLst>
              </a:tr>
              <a:tr h="319404">
                <a:tc>
                  <a:txBody>
                    <a:bodyPr/>
                    <a:lstStyle/>
                    <a:p>
                      <a:r>
                        <a:rPr lang="hu-HU" dirty="0"/>
                        <a:t>Bioritmus teljes felborulása, folyamatos fáradtság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/>
                        <a:t>Átmeneti rossz alvás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821299"/>
                  </a:ext>
                </a:extLst>
              </a:tr>
              <a:tr h="558958">
                <a:tc>
                  <a:txBody>
                    <a:bodyPr/>
                    <a:lstStyle/>
                    <a:p>
                      <a:r>
                        <a:rPr lang="hu-HU" dirty="0"/>
                        <a:t>Értéktelennek tartod magadat, senki nem tud meggyőzni az ellenkezőjéről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/>
                        <a:t>Átmeneti semmire sem vagyok jó érzés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209358"/>
                  </a:ext>
                </a:extLst>
              </a:tr>
              <a:tr h="558958">
                <a:tc>
                  <a:txBody>
                    <a:bodyPr/>
                    <a:lstStyle/>
                    <a:p>
                      <a:r>
                        <a:rPr lang="hu-HU" dirty="0"/>
                        <a:t>Étkezési szokások tartós megváltozása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/>
                        <a:t>Kevesebbet vagy többet eszel egy ideig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18986"/>
                  </a:ext>
                </a:extLst>
              </a:tr>
              <a:tr h="1038065">
                <a:tc>
                  <a:txBody>
                    <a:bodyPr/>
                    <a:lstStyle/>
                    <a:p>
                      <a:r>
                        <a:rPr lang="hu-HU" dirty="0"/>
                        <a:t>Érdeklődés elvesztése minden és mindenki iránt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/>
                        <a:t>Néhány ember jobb kedvre tud vidítani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307724"/>
                  </a:ext>
                </a:extLst>
              </a:tr>
              <a:tr h="319404">
                <a:tc>
                  <a:txBody>
                    <a:bodyPr/>
                    <a:lstStyle/>
                    <a:p>
                      <a:r>
                        <a:rPr lang="hu-HU" dirty="0"/>
                        <a:t>Öngyilkossággal kapcsolatos visszatérő gondolatok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/>
                        <a:t>Néha néha öngyilkosság gondolata a kilátástalanság miatt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6154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5627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9EC11B9-C1B4-4A4B-AE7B-353DC742A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63A6952F-7679-FDBE-5847-5E1D0558B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3779085" cy="1499616"/>
          </a:xfrm>
        </p:spPr>
        <p:txBody>
          <a:bodyPr>
            <a:normAutofit/>
          </a:bodyPr>
          <a:lstStyle/>
          <a:p>
            <a:r>
              <a:rPr lang="hu-HU">
                <a:solidFill>
                  <a:srgbClr val="FFFFFF"/>
                </a:solidFill>
              </a:rPr>
              <a:t>Depresszió kiváltó okai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4862CF4-4997-476D-9B9D-5F4E0C9A41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5EF3355-5752-E600-85C5-484EBC940D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286000"/>
            <a:ext cx="3791711" cy="393192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hu-HU">
                <a:solidFill>
                  <a:srgbClr val="FFFFFF"/>
                </a:solidFill>
              </a:rPr>
              <a:t>Genetikai hajlam </a:t>
            </a:r>
          </a:p>
          <a:p>
            <a:pPr>
              <a:buFont typeface="Wingdings" pitchFamily="2" charset="2"/>
              <a:buChar char="§"/>
            </a:pPr>
            <a:r>
              <a:rPr lang="hu-HU">
                <a:solidFill>
                  <a:srgbClr val="FFFFFF"/>
                </a:solidFill>
              </a:rPr>
              <a:t>Nőknél 2x gyakoribb</a:t>
            </a:r>
          </a:p>
          <a:p>
            <a:pPr>
              <a:buFont typeface="Wingdings" pitchFamily="2" charset="2"/>
              <a:buChar char="§"/>
            </a:pPr>
            <a:r>
              <a:rPr lang="hu-HU">
                <a:solidFill>
                  <a:srgbClr val="FFFFFF"/>
                </a:solidFill>
              </a:rPr>
              <a:t>Stressz</a:t>
            </a:r>
          </a:p>
          <a:p>
            <a:pPr>
              <a:buFont typeface="Wingdings" pitchFamily="2" charset="2"/>
              <a:buChar char="§"/>
            </a:pPr>
            <a:r>
              <a:rPr lang="hu-HU">
                <a:solidFill>
                  <a:srgbClr val="FFFFFF"/>
                </a:solidFill>
              </a:rPr>
              <a:t>Testi problémák </a:t>
            </a:r>
          </a:p>
          <a:p>
            <a:pPr>
              <a:buFont typeface="Wingdings" pitchFamily="2" charset="2"/>
              <a:buChar char="§"/>
            </a:pPr>
            <a:r>
              <a:rPr lang="hu-HU">
                <a:solidFill>
                  <a:srgbClr val="FFFFFF"/>
                </a:solidFill>
              </a:rPr>
              <a:t>Alkoholizmus, drogok</a:t>
            </a:r>
          </a:p>
          <a:p>
            <a:pPr>
              <a:buFont typeface="Wingdings" pitchFamily="2" charset="2"/>
              <a:buChar char="§"/>
            </a:pPr>
            <a:r>
              <a:rPr lang="hu-HU">
                <a:solidFill>
                  <a:srgbClr val="FFFFFF"/>
                </a:solidFill>
              </a:rPr>
              <a:t>Rossz családi háttér</a:t>
            </a:r>
          </a:p>
          <a:p>
            <a:pPr>
              <a:buFont typeface="Wingdings" pitchFamily="2" charset="2"/>
              <a:buChar char="§"/>
            </a:pPr>
            <a:r>
              <a:rPr lang="hu-HU" b="1" i="0" u="none" strike="noStrike">
                <a:solidFill>
                  <a:srgbClr val="FFFFFF"/>
                </a:solidFill>
                <a:effectLst/>
                <a:latin typeface="Roboto" panose="020F0502020204030204" pitchFamily="34" charset="0"/>
              </a:rPr>
              <a:t>A hormonhatások szerepe vitatott</a:t>
            </a:r>
            <a:endParaRPr lang="hu-HU">
              <a:solidFill>
                <a:srgbClr val="FFFFFF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3167B8-9EF9-0477-D154-79415A4AE6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6827" y="1092091"/>
            <a:ext cx="3798244" cy="213413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BF9B746-725B-4EAA-AACC-E2047E0739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321732"/>
            <a:ext cx="2286920" cy="2717032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EBFFB4A-B2E4-4737-9442-4429357598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26825" y="4157448"/>
            <a:ext cx="3798245" cy="23026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FF4976-0909-2D1F-BAC6-CD9CDBC794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2983" y="3232727"/>
            <a:ext cx="2147648" cy="3227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935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59EC11B9-C1B4-4A4B-AE7B-353DC742A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71523F6E-B3BF-6641-84CD-1635F77E4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3779085" cy="1499616"/>
          </a:xfrm>
        </p:spPr>
        <p:txBody>
          <a:bodyPr>
            <a:normAutofit/>
          </a:bodyPr>
          <a:lstStyle/>
          <a:p>
            <a:r>
              <a:rPr lang="hu-HU" sz="3500">
                <a:solidFill>
                  <a:srgbClr val="FFFFFF"/>
                </a:solidFill>
              </a:rPr>
              <a:t>Miért fontos időben felismerni a depressziót ?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4862CF4-4997-476D-9B9D-5F4E0C9A41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0128D29-948F-50EF-041F-06ABF1FB1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286000"/>
            <a:ext cx="3791711" cy="393192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hu-HU" dirty="0">
                <a:solidFill>
                  <a:srgbClr val="FFFFFF"/>
                </a:solidFill>
              </a:rPr>
              <a:t>Segítségnyújtás még rögtön az elején </a:t>
            </a:r>
          </a:p>
          <a:p>
            <a:pPr>
              <a:buFont typeface="Wingdings" pitchFamily="2" charset="2"/>
              <a:buChar char="v"/>
            </a:pPr>
            <a:r>
              <a:rPr lang="hu-HU" dirty="0">
                <a:solidFill>
                  <a:srgbClr val="FFFFFF"/>
                </a:solidFill>
              </a:rPr>
              <a:t>Pszichiáter vagy pszichológus </a:t>
            </a:r>
          </a:p>
          <a:p>
            <a:pPr>
              <a:buFont typeface="Wingdings" pitchFamily="2" charset="2"/>
              <a:buChar char="v"/>
            </a:pPr>
            <a:r>
              <a:rPr lang="hu-HU" dirty="0">
                <a:solidFill>
                  <a:srgbClr val="FFFFFF"/>
                </a:solidFill>
              </a:rPr>
              <a:t>Antidepresszánsok</a:t>
            </a:r>
          </a:p>
          <a:p>
            <a:pPr>
              <a:buFont typeface="Wingdings" pitchFamily="2" charset="2"/>
              <a:buChar char="v"/>
            </a:pPr>
            <a:r>
              <a:rPr lang="hu-HU" dirty="0">
                <a:solidFill>
                  <a:srgbClr val="FFFFFF"/>
                </a:solidFill>
              </a:rPr>
              <a:t>Életmódváltás </a:t>
            </a:r>
          </a:p>
          <a:p>
            <a:pPr>
              <a:buFont typeface="Wingdings" pitchFamily="2" charset="2"/>
              <a:buChar char="v"/>
            </a:pPr>
            <a:r>
              <a:rPr lang="hu-HU" dirty="0">
                <a:solidFill>
                  <a:srgbClr val="FFFFFF"/>
                </a:solidFill>
              </a:rPr>
              <a:t>Életek mentése</a:t>
            </a:r>
          </a:p>
          <a:p>
            <a:pPr>
              <a:buFont typeface="Wingdings" pitchFamily="2" charset="2"/>
              <a:buChar char="v"/>
            </a:pPr>
            <a:r>
              <a:rPr lang="hu-HU" dirty="0">
                <a:solidFill>
                  <a:srgbClr val="FFFFFF"/>
                </a:solidFill>
              </a:rPr>
              <a:t>Lelkisegély telefonszámok:</a:t>
            </a:r>
          </a:p>
          <a:p>
            <a:pPr>
              <a:buFont typeface="Wingdings" pitchFamily="2" charset="2"/>
              <a:buChar char="v"/>
            </a:pPr>
            <a:r>
              <a:rPr lang="hu-HU" dirty="0">
                <a:solidFill>
                  <a:srgbClr val="FFFFFF"/>
                </a:solidFill>
              </a:rPr>
              <a:t>116-111 ; 116-123;13700</a:t>
            </a:r>
            <a:endParaRPr lang="hu-HU" b="0" i="0" u="none" strike="noStrike" dirty="0">
              <a:solidFill>
                <a:srgbClr val="FFFFFF"/>
              </a:solidFill>
              <a:effectLst/>
              <a:latin typeface="BlinkMacSystemFont"/>
            </a:endParaRPr>
          </a:p>
          <a:p>
            <a:pPr>
              <a:buFont typeface="Wingdings" pitchFamily="2" charset="2"/>
              <a:buChar char="v"/>
            </a:pPr>
            <a:endParaRPr lang="hu-HU" dirty="0">
              <a:solidFill>
                <a:srgbClr val="FFFFFF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A5A0FB-2BCD-7BE1-8409-D89B96C824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6827" y="1169903"/>
            <a:ext cx="3798244" cy="1978506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4BF9B746-725B-4EAA-AACC-E2047E0739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321732"/>
            <a:ext cx="2286920" cy="2717032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EBFFB4A-B2E4-4737-9442-4429357598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26825" y="4157448"/>
            <a:ext cx="3798245" cy="23026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D7D815-FFD7-E02D-99AC-7AF89C3D0A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3347" y="4085476"/>
            <a:ext cx="2286920" cy="1521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258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9EC11B9-C1B4-4A4B-AE7B-353DC742A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01B73A7A-B0BB-4AE8-7BD1-070EC94C2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3779085" cy="1499616"/>
          </a:xfrm>
        </p:spPr>
        <p:txBody>
          <a:bodyPr>
            <a:normAutofit/>
          </a:bodyPr>
          <a:lstStyle/>
          <a:p>
            <a:r>
              <a:rPr lang="hu-HU">
                <a:solidFill>
                  <a:srgbClr val="FFFFFF"/>
                </a:solidFill>
              </a:rPr>
              <a:t>Önbizalomhiány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4862CF4-4997-476D-9B9D-5F4E0C9A41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EFF435B-81F1-8B85-B30A-6C375DBECD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286000"/>
            <a:ext cx="3791711" cy="3931920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hu-HU" sz="1700">
                <a:solidFill>
                  <a:srgbClr val="FFFFFF"/>
                </a:solidFill>
              </a:rPr>
              <a:t>Nem mersz új dolgokat kipróbálni új dolgokat mert félsz , hogy hibázol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hu-HU" sz="1700">
                <a:solidFill>
                  <a:srgbClr val="FFFFFF"/>
                </a:solidFill>
              </a:rPr>
              <a:t>Önmagad károsítása, mások előrébb helyezése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hu-HU" sz="1700">
                <a:solidFill>
                  <a:srgbClr val="FFFFFF"/>
                </a:solidFill>
              </a:rPr>
              <a:t>Folyamatos bocsánat kérés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hu-HU" sz="1700">
                <a:solidFill>
                  <a:srgbClr val="FFFFFF"/>
                </a:solidFill>
              </a:rPr>
              <a:t>Megfelelés érdekében apró füllentések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hu-HU" sz="1700">
                <a:solidFill>
                  <a:srgbClr val="FFFFFF"/>
                </a:solidFill>
              </a:rPr>
              <a:t>Megfelelési kényszer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hu-HU" sz="1700">
                <a:solidFill>
                  <a:srgbClr val="FFFFFF"/>
                </a:solidFill>
              </a:rPr>
              <a:t>Konfliktuskerülés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hu-HU" sz="1700">
                <a:solidFill>
                  <a:srgbClr val="FFFFFF"/>
                </a:solidFill>
              </a:rPr>
              <a:t>Dicséret és kritika rosszul fogadása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hu-HU" sz="1700">
                <a:solidFill>
                  <a:srgbClr val="FFFFFF"/>
                </a:solidFill>
              </a:rPr>
              <a:t>Mindig másokhoz hasonlítod magadat</a:t>
            </a:r>
          </a:p>
          <a:p>
            <a:endParaRPr lang="hu-HU" sz="1700">
              <a:solidFill>
                <a:srgbClr val="FFFFFF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C38E33-FD20-88F1-F5F2-560C263A45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6827" y="895377"/>
            <a:ext cx="3798244" cy="252755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BF9B746-725B-4EAA-AACC-E2047E0739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321732"/>
            <a:ext cx="2286920" cy="2717032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EBFFB4A-B2E4-4737-9442-4429357598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26825" y="4157448"/>
            <a:ext cx="3798245" cy="23026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1A5023-8AC2-BB82-518F-E88C556A5A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3347" y="4054445"/>
            <a:ext cx="2286920" cy="1583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3892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9EC11B9-C1B4-4A4B-AE7B-353DC742A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59DA5A4F-BDC5-0693-14DA-35D958645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3779085" cy="1499616"/>
          </a:xfrm>
        </p:spPr>
        <p:txBody>
          <a:bodyPr>
            <a:normAutofit/>
          </a:bodyPr>
          <a:lstStyle/>
          <a:p>
            <a:r>
              <a:rPr lang="hu-HU">
                <a:solidFill>
                  <a:srgbClr val="FFFFFF"/>
                </a:solidFill>
              </a:rPr>
              <a:t>Önbizalom fejlesztése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4862CF4-4997-476D-9B9D-5F4E0C9A41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478556D-393A-EAAB-98F7-170485FFE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286000"/>
            <a:ext cx="3791711" cy="3931920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rgbClr val="FFFFFF"/>
                </a:solidFill>
              </a:rPr>
              <a:t>Elérhető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célok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felállítása</a:t>
            </a:r>
            <a:endParaRPr lang="en-US">
              <a:solidFill>
                <a:srgbClr val="FFFFFF"/>
              </a:solidFill>
            </a:endParaRPr>
          </a:p>
          <a:p>
            <a:r>
              <a:rPr lang="hu-HU">
                <a:solidFill>
                  <a:srgbClr val="FFFFFF"/>
                </a:solidFill>
              </a:rPr>
              <a:t>Közösségi </a:t>
            </a:r>
            <a:r>
              <a:rPr lang="hu-HU" dirty="0">
                <a:solidFill>
                  <a:srgbClr val="FFFFFF"/>
                </a:solidFill>
              </a:rPr>
              <a:t>média korlátozása</a:t>
            </a:r>
          </a:p>
          <a:p>
            <a:r>
              <a:rPr lang="hu-HU" dirty="0">
                <a:solidFill>
                  <a:srgbClr val="FFFFFF"/>
                </a:solidFill>
              </a:rPr>
              <a:t>Mentor</a:t>
            </a:r>
          </a:p>
          <a:p>
            <a:r>
              <a:rPr lang="hu-HU" dirty="0">
                <a:solidFill>
                  <a:srgbClr val="FFFFFF"/>
                </a:solidFill>
              </a:rPr>
              <a:t>Élj a </a:t>
            </a:r>
            <a:r>
              <a:rPr lang="hu-HU" dirty="0" err="1">
                <a:solidFill>
                  <a:srgbClr val="FFFFFF"/>
                </a:solidFill>
              </a:rPr>
              <a:t>mának</a:t>
            </a:r>
            <a:endParaRPr lang="hu-HU" dirty="0">
              <a:solidFill>
                <a:srgbClr val="FFFFFF"/>
              </a:solidFill>
            </a:endParaRPr>
          </a:p>
          <a:p>
            <a:r>
              <a:rPr lang="hu-HU" dirty="0">
                <a:solidFill>
                  <a:srgbClr val="FFFFFF"/>
                </a:solidFill>
              </a:rPr>
              <a:t>Megfelelő táplálkozás</a:t>
            </a:r>
          </a:p>
          <a:p>
            <a:r>
              <a:rPr lang="hu-HU" dirty="0">
                <a:solidFill>
                  <a:srgbClr val="FFFFFF"/>
                </a:solidFill>
              </a:rPr>
              <a:t>Testmozgás</a:t>
            </a:r>
          </a:p>
          <a:p>
            <a:r>
              <a:rPr lang="hu-HU" dirty="0">
                <a:solidFill>
                  <a:srgbClr val="FFFFFF"/>
                </a:solidFill>
              </a:rPr>
              <a:t>Nézz szembe a félelmeiddel</a:t>
            </a:r>
          </a:p>
          <a:p>
            <a:r>
              <a:rPr lang="hu-HU" dirty="0">
                <a:solidFill>
                  <a:srgbClr val="FFFFFF"/>
                </a:solidFill>
              </a:rPr>
              <a:t>Nyitni a világ felé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1BC24D-C819-BFB5-801D-B94F9397A0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6827" y="895377"/>
            <a:ext cx="3798244" cy="252755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BF9B746-725B-4EAA-AACC-E2047E0739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321732"/>
            <a:ext cx="2286920" cy="2717032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EBFFB4A-B2E4-4737-9442-4429357598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26825" y="4157448"/>
            <a:ext cx="3798245" cy="23026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6DD5F5-0EF4-DFA4-B011-25C3918B5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3347" y="3988802"/>
            <a:ext cx="2286920" cy="1715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982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1AEB8A9-B768-4E30-BA55-D919E6687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0001" y="-2"/>
            <a:ext cx="4069936" cy="6858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2DBD83E0-3CA3-EB5D-674B-07FBB8EE5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039" y="640080"/>
            <a:ext cx="3429855" cy="5613236"/>
          </a:xfrm>
        </p:spPr>
        <p:txBody>
          <a:bodyPr anchor="ctr">
            <a:normAutofit/>
          </a:bodyPr>
          <a:lstStyle/>
          <a:p>
            <a:r>
              <a:rPr lang="hu-HU">
                <a:solidFill>
                  <a:srgbClr val="FFFFFF"/>
                </a:solidFill>
              </a:rPr>
              <a:t>Stressz, Megfelelési kényszer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1DA5952-D43C-CE3A-E2A5-C33D8CA98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9818" y="640080"/>
            <a:ext cx="7172138" cy="3745107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hu-HU" dirty="0">
                <a:latin typeface="Tw Cen MT" panose="020B0602020104020603" pitchFamily="34" charset="0"/>
              </a:rPr>
              <a:t>Iskola, család, párkapcsolat és még a barátoknak is meg kell felelnünk?!</a:t>
            </a:r>
          </a:p>
          <a:p>
            <a:pPr>
              <a:buFont typeface="Wingdings" pitchFamily="2" charset="2"/>
              <a:buChar char="q"/>
            </a:pPr>
            <a:r>
              <a:rPr lang="hu-HU" dirty="0">
                <a:latin typeface="Tw Cen MT" panose="020B0602020104020603" pitchFamily="34" charset="0"/>
              </a:rPr>
              <a:t>Lecsökkenthető, de teljesen ki nem iktatható a stressz</a:t>
            </a:r>
          </a:p>
          <a:p>
            <a:pPr>
              <a:buFont typeface="Wingdings" pitchFamily="2" charset="2"/>
              <a:buChar char="q"/>
            </a:pPr>
            <a:r>
              <a:rPr lang="hu-HU" dirty="0">
                <a:latin typeface="Tw Cen MT" panose="020B0602020104020603" pitchFamily="34" charset="0"/>
              </a:rPr>
              <a:t>Egészségkárosító (emésztőrendszer, szív- és érrendszer, légzőszervi panaszok)</a:t>
            </a:r>
          </a:p>
          <a:p>
            <a:pPr>
              <a:buFont typeface="Wingdings" pitchFamily="2" charset="2"/>
              <a:buChar char="q"/>
            </a:pPr>
            <a:r>
              <a:rPr lang="hu-HU" b="0" i="0" u="none" strike="noStrike" dirty="0">
                <a:effectLst/>
                <a:latin typeface="Tw Cen MT" panose="020B0602020104020603" pitchFamily="34" charset="0"/>
              </a:rPr>
              <a:t>A feszültség levezetésének hiánya, a kezeletlen stressz megnöveli a szorongásos betegségek kialakulásának kockázatát.</a:t>
            </a:r>
          </a:p>
          <a:p>
            <a:pPr>
              <a:buFont typeface="Wingdings" pitchFamily="2" charset="2"/>
              <a:buChar char="q"/>
            </a:pPr>
            <a:r>
              <a:rPr lang="hu-HU" dirty="0">
                <a:latin typeface="Tw Cen MT" panose="020B0602020104020603" pitchFamily="34" charset="0"/>
              </a:rPr>
              <a:t>Különböző fóbiák alakulhatnak ki</a:t>
            </a:r>
          </a:p>
          <a:p>
            <a:endParaRPr lang="hu-H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F1DA9E-D0D9-775B-3411-D96B2123D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7301" y="4553084"/>
            <a:ext cx="2705183" cy="1685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800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59EC11B9-C1B4-4A4B-AE7B-353DC742A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EB83B6E9-6A4B-2111-B7F8-29B999747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3779085" cy="1499616"/>
          </a:xfrm>
        </p:spPr>
        <p:txBody>
          <a:bodyPr>
            <a:normAutofit/>
          </a:bodyPr>
          <a:lstStyle/>
          <a:p>
            <a:r>
              <a:rPr lang="hu-HU">
                <a:solidFill>
                  <a:srgbClr val="FFFFFF"/>
                </a:solidFill>
              </a:rPr>
              <a:t>Mit tehetünk ellene?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4862CF4-4997-476D-9B9D-5F4E0C9A41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C50EBB3-FB8D-0BC3-89BC-D3931C1603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286000"/>
            <a:ext cx="3791711" cy="3931920"/>
          </a:xfrm>
        </p:spPr>
        <p:txBody>
          <a:bodyPr>
            <a:normAutofit/>
          </a:bodyPr>
          <a:lstStyle/>
          <a:p>
            <a:r>
              <a:rPr lang="hu-HU">
                <a:solidFill>
                  <a:srgbClr val="FFFFFF"/>
                </a:solidFill>
              </a:rPr>
              <a:t>Nem szabad túlterhelni magunkat</a:t>
            </a:r>
          </a:p>
          <a:p>
            <a:r>
              <a:rPr lang="hu-HU">
                <a:solidFill>
                  <a:srgbClr val="FFFFFF"/>
                </a:solidFill>
              </a:rPr>
              <a:t>Szakember segítségének kérése</a:t>
            </a:r>
          </a:p>
          <a:p>
            <a:r>
              <a:rPr lang="hu-HU">
                <a:solidFill>
                  <a:srgbClr val="FFFFFF"/>
                </a:solidFill>
              </a:rPr>
              <a:t>Probiotikus készítmények</a:t>
            </a:r>
          </a:p>
          <a:p>
            <a:r>
              <a:rPr lang="hu-HU">
                <a:solidFill>
                  <a:srgbClr val="FFFFFF"/>
                </a:solidFill>
              </a:rPr>
              <a:t>Több ,,me time’’</a:t>
            </a:r>
          </a:p>
          <a:p>
            <a:r>
              <a:rPr lang="hu-HU">
                <a:solidFill>
                  <a:srgbClr val="FFFFFF"/>
                </a:solidFill>
              </a:rPr>
              <a:t>Sport</a:t>
            </a:r>
          </a:p>
          <a:p>
            <a:r>
              <a:rPr lang="hu-HU">
                <a:solidFill>
                  <a:srgbClr val="FFFFFF"/>
                </a:solidFill>
              </a:rPr>
              <a:t>https://youtu.be/LiUnFJ8P4gM?si=UVNNMEai727tB1ug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0A4641-AD9E-D9A0-18F4-29F2F1BA8B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6827" y="891492"/>
            <a:ext cx="3798244" cy="2535327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4BF9B746-725B-4EAA-AACC-E2047E0739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321732"/>
            <a:ext cx="2286920" cy="2717032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EBFFB4A-B2E4-4737-9442-4429357598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26825" y="4157448"/>
            <a:ext cx="3798245" cy="23026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9DB456-A2C2-4015-CA51-BF218A2FAE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3347" y="3711513"/>
            <a:ext cx="2286920" cy="2269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6406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7789CAC-6C5F-C1EB-643B-6994F424FD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Köszönjük </a:t>
            </a:r>
            <a:r>
              <a:rPr lang="hu-HU"/>
              <a:t>a figyelmet!!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502B85F-6887-A0F7-8ADA-CF04403A7D4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40889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á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299</Words>
  <Application>Microsoft Office PowerPoint</Application>
  <PresentationFormat>Widescreen</PresentationFormat>
  <Paragraphs>66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BlinkMacSystemFont</vt:lpstr>
      <vt:lpstr>Courier New</vt:lpstr>
      <vt:lpstr>Roboto</vt:lpstr>
      <vt:lpstr>Tw Cen MT</vt:lpstr>
      <vt:lpstr>Tw Cen MT Condensed</vt:lpstr>
      <vt:lpstr>Wingdings</vt:lpstr>
      <vt:lpstr>Wingdings 3</vt:lpstr>
      <vt:lpstr>Integrál</vt:lpstr>
      <vt:lpstr>Stressz, Depresszió , Önbizalomhiány, Szorongás , miért is küzd ezekkel a legtöbb kamasz?</vt:lpstr>
      <vt:lpstr>Szomorúság vagy depresszió ?</vt:lpstr>
      <vt:lpstr>Depresszió kiváltó okai</vt:lpstr>
      <vt:lpstr>Miért fontos időben felismerni a depressziót ?</vt:lpstr>
      <vt:lpstr>Önbizalomhiány</vt:lpstr>
      <vt:lpstr>Önbizalom fejlesztése</vt:lpstr>
      <vt:lpstr>Stressz, Megfelelési kényszer</vt:lpstr>
      <vt:lpstr>Mit tehetünk ellene?</vt:lpstr>
      <vt:lpstr>Köszönjük a figyelmet!!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Stressz, Depresszió , Önbizalomhiány, Szorongás , miért is küzd ezekkel a legtöbb kamasz?</dc:title>
  <dc:creator>Szonda Léna Szonja</dc:creator>
  <cp:lastModifiedBy>Csenge Rihó</cp:lastModifiedBy>
  <cp:revision>4</cp:revision>
  <dcterms:created xsi:type="dcterms:W3CDTF">2023-10-03T17:15:25Z</dcterms:created>
  <dcterms:modified xsi:type="dcterms:W3CDTF">2023-10-04T14:44:26Z</dcterms:modified>
</cp:coreProperties>
</file>